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37"/>
  </p:notesMasterIdLst>
  <p:sldIdLst>
    <p:sldId id="256" r:id="rId6"/>
    <p:sldId id="284" r:id="rId7"/>
    <p:sldId id="285" r:id="rId8"/>
    <p:sldId id="28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body"/>
          </p:nvPr>
        </p:nvSpPr>
        <p:spPr>
          <a:xfrm>
            <a:off x="685800" y="434304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400">
                <a:latin typeface="Arial"/>
              </a:rPr>
              <a:t>Для правки формата примечаний щёлкните мышью</a:t>
            </a:r>
            <a:endParaRPr/>
          </a:p>
        </p:txBody>
      </p:sp>
      <p:sp>
        <p:nvSpPr>
          <p:cNvPr id="19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2976120" cy="4568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198" name="PlaceHolder 3"/>
          <p:cNvSpPr>
            <a:spLocks noGrp="1"/>
          </p:cNvSpPr>
          <p:nvPr>
            <p:ph type="dt"/>
          </p:nvPr>
        </p:nvSpPr>
        <p:spPr>
          <a:xfrm>
            <a:off x="3881520" y="0"/>
            <a:ext cx="2976120" cy="4568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199" name="PlaceHolder 4"/>
          <p:cNvSpPr>
            <a:spLocks noGrp="1"/>
          </p:cNvSpPr>
          <p:nvPr>
            <p:ph type="ftr"/>
          </p:nvPr>
        </p:nvSpPr>
        <p:spPr>
          <a:xfrm>
            <a:off x="0" y="8686800"/>
            <a:ext cx="2976120" cy="4568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200" name="PlaceHolder 5"/>
          <p:cNvSpPr>
            <a:spLocks noGrp="1"/>
          </p:cNvSpPr>
          <p:nvPr>
            <p:ph type="sldNum"/>
          </p:nvPr>
        </p:nvSpPr>
        <p:spPr>
          <a:xfrm>
            <a:off x="3881520" y="8686800"/>
            <a:ext cx="2976120" cy="4568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C6CD2FF-4DA9-4CB8-BEE3-22600BEA3026}" type="slidenum">
              <a:rPr lang="ru-RU" sz="1400">
                <a:latin typeface="Times New Roman"/>
              </a:rPr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635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0B1136C-7B1E-45C4-A6B1-AB5814F796DB}" type="slidenum">
              <a:rPr lang="ru-RU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732120"/>
            <a:ext cx="822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7321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7321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 cstate="print"/>
          <a:stretch/>
        </p:blipFill>
        <p:spPr>
          <a:xfrm>
            <a:off x="2078280" y="165456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tretch/>
        </p:blipFill>
        <p:spPr>
          <a:xfrm>
            <a:off x="2078280" y="1654560"/>
            <a:ext cx="49874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61000"/>
            <a:ext cx="8229600" cy="524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7321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7321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732120"/>
            <a:ext cx="822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732120"/>
            <a:ext cx="822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7321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7321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Рисунок 75"/>
          <p:cNvPicPr/>
          <p:nvPr/>
        </p:nvPicPr>
        <p:blipFill>
          <a:blip r:embed="rId2" cstate="print"/>
          <a:stretch/>
        </p:blipFill>
        <p:spPr>
          <a:xfrm>
            <a:off x="2078280" y="165456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 cstate="print"/>
          <a:stretch/>
        </p:blipFill>
        <p:spPr>
          <a:xfrm>
            <a:off x="2078280" y="1654560"/>
            <a:ext cx="49874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61000"/>
            <a:ext cx="8229600" cy="524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7321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7321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732120"/>
            <a:ext cx="822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732120"/>
            <a:ext cx="822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7321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7321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5" name="Рисунок 114"/>
          <p:cNvPicPr/>
          <p:nvPr/>
        </p:nvPicPr>
        <p:blipFill>
          <a:blip r:embed="rId2" cstate="print"/>
          <a:stretch/>
        </p:blipFill>
        <p:spPr>
          <a:xfrm>
            <a:off x="2078280" y="165456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116" name="Рисунок 115"/>
          <p:cNvPicPr/>
          <p:nvPr/>
        </p:nvPicPr>
        <p:blipFill>
          <a:blip r:embed="rId2" cstate="print"/>
          <a:stretch/>
        </p:blipFill>
        <p:spPr>
          <a:xfrm>
            <a:off x="2078280" y="1654560"/>
            <a:ext cx="49874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61000"/>
            <a:ext cx="8229600" cy="524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7321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37321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732120"/>
            <a:ext cx="822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3732120"/>
            <a:ext cx="822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4240" y="37321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7321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4" name="Рисунок 153"/>
          <p:cNvPicPr/>
          <p:nvPr/>
        </p:nvPicPr>
        <p:blipFill>
          <a:blip r:embed="rId2" cstate="print"/>
          <a:stretch/>
        </p:blipFill>
        <p:spPr>
          <a:xfrm>
            <a:off x="2078280" y="165456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155" name="Рисунок 154"/>
          <p:cNvPicPr/>
          <p:nvPr/>
        </p:nvPicPr>
        <p:blipFill>
          <a:blip r:embed="rId2" cstate="print"/>
          <a:stretch/>
        </p:blipFill>
        <p:spPr>
          <a:xfrm>
            <a:off x="2078280" y="1654560"/>
            <a:ext cx="49874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ubTitle"/>
          </p:nvPr>
        </p:nvSpPr>
        <p:spPr>
          <a:xfrm>
            <a:off x="457200" y="261000"/>
            <a:ext cx="8229600" cy="524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57200" y="37321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674240" y="37321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57200" y="3732120"/>
            <a:ext cx="822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57200" y="3732120"/>
            <a:ext cx="822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674240" y="37321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457200" y="37321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61000"/>
            <a:ext cx="8229600" cy="524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94" name="Рисунок 193"/>
          <p:cNvPicPr/>
          <p:nvPr/>
        </p:nvPicPr>
        <p:blipFill>
          <a:blip r:embed="rId2" cstate="print"/>
          <a:stretch/>
        </p:blipFill>
        <p:spPr>
          <a:xfrm>
            <a:off x="2078280" y="165456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195" name="Рисунок 194"/>
          <p:cNvPicPr/>
          <p:nvPr/>
        </p:nvPicPr>
        <p:blipFill>
          <a:blip r:embed="rId2" cstate="print"/>
          <a:stretch/>
        </p:blipFill>
        <p:spPr>
          <a:xfrm>
            <a:off x="2078280" y="1654560"/>
            <a:ext cx="49874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7321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7321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732120"/>
            <a:ext cx="822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Arial"/>
              </a:rPr>
              <a:t>Для правки текста заголовка щёлкните мышьюОбразец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6C7FD58-5FD0-4ACE-B1A3-605B93B17B64}" type="slidenum">
              <a:rPr lang="ru-RU" sz="1400" strike="noStrike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Arial"/>
              </a:rPr>
              <a:t>Для правки текста заголовка щёлкните мышьюОбразец заголовка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ru-RU" sz="2800" strike="noStrike">
                <a:solidFill>
                  <a:srgbClr val="000000"/>
                </a:solidFill>
                <a:latin typeface="Arial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ru-RU" sz="2400" strike="noStrike">
                <a:solidFill>
                  <a:srgbClr val="000000"/>
                </a:solidFill>
                <a:latin typeface="Arial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ru-RU" sz="2000" strike="noStrike">
                <a:solidFill>
                  <a:srgbClr val="000000"/>
                </a:solidFill>
                <a:latin typeface="Arial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ru-RU" sz="2000" strike="noStrike">
                <a:solidFill>
                  <a:srgbClr val="000000"/>
                </a:solidFill>
                <a:latin typeface="Arial"/>
              </a:rPr>
              <a:t>Пятый уровень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6C48BCCE-991E-4806-B8A1-E3D40F1BABD1}" type="slidenum">
              <a:rPr lang="ru-RU" sz="1400" strike="noStrike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b="1" strike="noStrike">
                <a:solidFill>
                  <a:srgbClr val="000000"/>
                </a:solidFill>
                <a:latin typeface="Arial"/>
              </a:rPr>
              <a:t>Для правки текста заголовка щёлкните мышьюОбразец заголовка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anchor="b"/>
          <a:lstStyle/>
          <a:p>
            <a:pPr>
              <a:buSzPct val="45000"/>
              <a:buFont typeface="StarSymbol"/>
              <a:buChar char=""/>
            </a:pPr>
            <a:r>
              <a:rPr lang="ru-RU" sz="2000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000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Arial"/>
              </a:rPr>
              <a:t>Седьмой уровень структурыОбразец текста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7F924213-252F-403B-A6B8-DEF28A71AA1F}" type="slidenum">
              <a:rPr lang="ru-RU" sz="1400" strike="noStrike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409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29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539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179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181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181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181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1810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457200" y="6247440"/>
            <a:ext cx="2130120" cy="473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3126960" y="6247440"/>
            <a:ext cx="2898360" cy="47304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6555960" y="6247440"/>
            <a:ext cx="2130120" cy="4730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BB147663-89FA-443C-8695-321C0AC37226}" type="slidenum">
              <a:rPr lang="ru-RU" sz="1400"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Рисунок 155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8000"/>
          </a:xfrm>
          <a:prstGeom prst="rect">
            <a:avLst/>
          </a:prstGeom>
          <a:ln>
            <a:noFill/>
          </a:ln>
        </p:spPr>
      </p:pic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94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46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4029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345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2879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2879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879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879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159" name="PlaceHolder 3"/>
          <p:cNvSpPr>
            <a:spLocks noGrp="1"/>
          </p:cNvSpPr>
          <p:nvPr>
            <p:ph type="dt"/>
          </p:nvPr>
        </p:nvSpPr>
        <p:spPr>
          <a:xfrm>
            <a:off x="457200" y="6247080"/>
            <a:ext cx="2130120" cy="4723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160" name="PlaceHolder 4"/>
          <p:cNvSpPr>
            <a:spLocks noGrp="1"/>
          </p:cNvSpPr>
          <p:nvPr>
            <p:ph type="ftr"/>
          </p:nvPr>
        </p:nvSpPr>
        <p:spPr>
          <a:xfrm>
            <a:off x="3126600" y="6247080"/>
            <a:ext cx="2898360" cy="47232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161" name="PlaceHolder 5"/>
          <p:cNvSpPr>
            <a:spLocks noGrp="1"/>
          </p:cNvSpPr>
          <p:nvPr>
            <p:ph type="sldNum"/>
          </p:nvPr>
        </p:nvSpPr>
        <p:spPr>
          <a:xfrm>
            <a:off x="6555600" y="6247080"/>
            <a:ext cx="2130120" cy="47232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DC5DB1C1-EC4A-4380-A0C6-26D9283A9201}" type="slidenum">
              <a:rPr lang="ru-RU" sz="1400"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-108520" y="73279"/>
            <a:ext cx="8856000" cy="7851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1000" dirty="0">
                <a:latin typeface="Arial"/>
              </a:rPr>
              <a:t>БОУ ВПО «БАШКИРСКИЙ ГОСУДАРСТВЕННЫЙ МЕДИЦИНСКИЙ</a:t>
            </a:r>
            <a:endParaRPr dirty="0"/>
          </a:p>
          <a:p>
            <a:pPr algn="ctr"/>
            <a:r>
              <a:rPr lang="ru-RU" sz="1000" dirty="0">
                <a:latin typeface="Arial"/>
              </a:rPr>
              <a:t>УНИВЕРСИТЕТ» МИНЗДРАВА РОССИИ</a:t>
            </a:r>
            <a:endParaRPr dirty="0"/>
          </a:p>
          <a:p>
            <a:endParaRPr dirty="0"/>
          </a:p>
          <a:p>
            <a:pPr algn="r"/>
            <a:r>
              <a:rPr lang="ru-RU" sz="1000" dirty="0">
                <a:latin typeface="Arial"/>
              </a:rPr>
              <a:t>Кафедра терапии и сестринского дела с уходом за больными</a:t>
            </a:r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pPr algn="ctr"/>
            <a:r>
              <a:rPr lang="ru-RU" dirty="0" err="1" smtClean="0"/>
              <a:t>Пркатика</a:t>
            </a:r>
            <a:r>
              <a:rPr lang="ru-RU" dirty="0" smtClean="0"/>
              <a:t> 2017</a:t>
            </a:r>
            <a:endParaRPr dirty="0"/>
          </a:p>
          <a:p>
            <a:pPr algn="ctr"/>
            <a:r>
              <a:rPr lang="ru-RU" sz="2000" dirty="0" smtClean="0">
                <a:latin typeface="+mj-lt"/>
              </a:rPr>
              <a:t>« </a:t>
            </a:r>
            <a:r>
              <a:rPr lang="ru-RU" sz="2000" dirty="0">
                <a:latin typeface="+mj-lt"/>
              </a:rPr>
              <a:t>Уход за больными, перенесшими инсульт»</a:t>
            </a:r>
            <a:endParaRPr sz="2000" dirty="0">
              <a:latin typeface="+mj-lt"/>
            </a:endParaRP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pPr algn="r"/>
            <a:r>
              <a:rPr lang="ru-RU" sz="1000" dirty="0">
                <a:latin typeface="Arial"/>
              </a:rPr>
              <a:t>Выполнил: </a:t>
            </a:r>
            <a:r>
              <a:rPr lang="ru-RU" sz="1000" dirty="0" smtClean="0">
                <a:latin typeface="Arial"/>
              </a:rPr>
              <a:t>студент П-207А </a:t>
            </a:r>
            <a:r>
              <a:rPr lang="ru-RU" sz="1000" dirty="0" err="1" smtClean="0">
                <a:latin typeface="Arial"/>
              </a:rPr>
              <a:t>Сирачев</a:t>
            </a:r>
            <a:r>
              <a:rPr lang="ru-RU" sz="1000" dirty="0" smtClean="0">
                <a:latin typeface="Arial"/>
              </a:rPr>
              <a:t> </a:t>
            </a:r>
            <a:r>
              <a:rPr lang="ru-RU" sz="1000" dirty="0" err="1" smtClean="0">
                <a:latin typeface="Arial"/>
              </a:rPr>
              <a:t>Камиль</a:t>
            </a:r>
            <a:r>
              <a:rPr lang="ru-RU" sz="1000" dirty="0" smtClean="0">
                <a:latin typeface="Arial"/>
              </a:rPr>
              <a:t>.</a:t>
            </a:r>
            <a:endParaRPr lang="ru-RU" dirty="0"/>
          </a:p>
          <a:p>
            <a:pPr algn="r"/>
            <a:r>
              <a:rPr lang="ru-RU" sz="1000" dirty="0" smtClean="0">
                <a:latin typeface="Arial"/>
              </a:rPr>
              <a:t>.</a:t>
            </a:r>
            <a:endParaRPr dirty="0"/>
          </a:p>
          <a:p>
            <a:pPr algn="r"/>
            <a:endParaRPr dirty="0"/>
          </a:p>
          <a:p>
            <a:pPr algn="r"/>
            <a:endParaRPr dirty="0"/>
          </a:p>
          <a:p>
            <a:pPr algn="r"/>
            <a:endParaRPr dirty="0"/>
          </a:p>
          <a:p>
            <a:pPr algn="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457200" y="27324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221" name="Рисунок 220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5857200"/>
          </a:xfrm>
          <a:prstGeom prst="rect">
            <a:avLst/>
          </a:prstGeom>
          <a:ln>
            <a:noFill/>
          </a:ln>
        </p:spPr>
      </p:pic>
      <p:sp>
        <p:nvSpPr>
          <p:cNvPr id="222" name="TextShape 2"/>
          <p:cNvSpPr txBox="1"/>
          <p:nvPr/>
        </p:nvSpPr>
        <p:spPr>
          <a:xfrm>
            <a:off x="72000" y="5976000"/>
            <a:ext cx="9072000" cy="136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ru-RU" sz="2800">
                <a:latin typeface="Arial"/>
              </a:rPr>
              <a:t>2-3 раза в день измерять температуру тела</a:t>
            </a:r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/>
          <p:cNvPicPr/>
          <p:nvPr/>
        </p:nvPicPr>
        <p:blipFill>
          <a:blip r:embed="rId2" cstate="print"/>
          <a:stretch/>
        </p:blipFill>
        <p:spPr>
          <a:xfrm>
            <a:off x="0" y="-14400"/>
            <a:ext cx="9143640" cy="5243040"/>
          </a:xfrm>
          <a:prstGeom prst="rect">
            <a:avLst/>
          </a:prstGeom>
          <a:ln>
            <a:noFill/>
          </a:ln>
        </p:spPr>
      </p:pic>
      <p:sp>
        <p:nvSpPr>
          <p:cNvPr id="224" name="CustomShape 1"/>
          <p:cNvSpPr/>
          <p:nvPr/>
        </p:nvSpPr>
        <p:spPr>
          <a:xfrm>
            <a:off x="-20160" y="5273640"/>
            <a:ext cx="905616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Измерять артериальное давление каждые 3-4 часа, данные заносить в дневник состояния больного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pic>
        <p:nvPicPr>
          <p:cNvPr id="226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5085000"/>
          </a:xfrm>
          <a:prstGeom prst="rect">
            <a:avLst/>
          </a:prstGeom>
          <a:ln>
            <a:noFill/>
          </a:ln>
        </p:spPr>
      </p:pic>
      <p:sp>
        <p:nvSpPr>
          <p:cNvPr id="227" name="TextShape 2"/>
          <p:cNvSpPr txBox="1"/>
          <p:nvPr/>
        </p:nvSpPr>
        <p:spPr>
          <a:xfrm>
            <a:off x="0" y="4365000"/>
            <a:ext cx="9143640" cy="2048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ru-RU" sz="3200" b="1" strike="noStrike">
                <a:solidFill>
                  <a:srgbClr val="000000"/>
                </a:solidFill>
                <a:latin typeface="Arial"/>
              </a:rPr>
              <a:t>Пролежень</a:t>
            </a:r>
            <a:r>
              <a:rPr lang="ru-RU" sz="3200" strike="noStrike">
                <a:solidFill>
                  <a:srgbClr val="000000"/>
                </a:solidFill>
                <a:latin typeface="Arial"/>
              </a:rPr>
              <a:t> — омертвение мягких тканей в результате постоянного давления, сопровождающегося местными нарушениями кровообращения и нервной трофики.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9" name="Picture 3"/>
          <p:cNvPicPr/>
          <p:nvPr/>
        </p:nvPicPr>
        <p:blipFill>
          <a:blip r:embed="rId2" cstate="print"/>
          <a:stretch/>
        </p:blipFill>
        <p:spPr>
          <a:xfrm>
            <a:off x="2339640" y="0"/>
            <a:ext cx="4571280" cy="4692240"/>
          </a:xfrm>
          <a:prstGeom prst="rect">
            <a:avLst/>
          </a:prstGeom>
          <a:ln>
            <a:noFill/>
          </a:ln>
        </p:spPr>
      </p:pic>
      <p:sp>
        <p:nvSpPr>
          <p:cNvPr id="230" name="CustomShape 2"/>
          <p:cNvSpPr/>
          <p:nvPr/>
        </p:nvSpPr>
        <p:spPr>
          <a:xfrm>
            <a:off x="307800" y="4581000"/>
            <a:ext cx="883584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 strike="noStrike">
                <a:solidFill>
                  <a:srgbClr val="000000"/>
                </a:solidFill>
                <a:latin typeface="Arial"/>
              </a:rPr>
              <a:t>осматривать места пролежней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 strike="noStrike">
                <a:solidFill>
                  <a:srgbClr val="000000"/>
                </a:solidFill>
                <a:latin typeface="Arial"/>
              </a:rPr>
              <a:t>ежедневно, утром и вечером, протирать места, где чаще образуются пролежни ватным тампоном, смоченным 10% раствором камфорного спирта, или 40% раствором этилового спирта, или уксусным раствором, и сделать после этого легкий массаж полотенцем;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icture 2"/>
          <p:cNvPicPr/>
          <p:nvPr/>
        </p:nvPicPr>
        <p:blipFill>
          <a:blip r:embed="rId2" cstate="print"/>
          <a:stretch/>
        </p:blipFill>
        <p:spPr>
          <a:xfrm>
            <a:off x="5760" y="2520"/>
            <a:ext cx="9137880" cy="4722120"/>
          </a:xfrm>
          <a:prstGeom prst="rect">
            <a:avLst/>
          </a:prstGeom>
          <a:ln>
            <a:noFill/>
          </a:ln>
        </p:spPr>
      </p:pic>
      <p:sp>
        <p:nvSpPr>
          <p:cNvPr id="232" name="CustomShape 1"/>
          <p:cNvSpPr/>
          <p:nvPr/>
        </p:nvSpPr>
        <p:spPr>
          <a:xfrm>
            <a:off x="5760" y="4725000"/>
            <a:ext cx="913788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Arial"/>
              </a:rPr>
              <a:t>• немедленно менять мокрое или загрязненное белье;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Arial"/>
              </a:rPr>
              <a:t>• очень важно следить, чтобы на нательном и постельном белье не было крошек и складок;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Arial"/>
              </a:rPr>
              <a:t>• белье нужно менять как можно чаще.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2"/>
          <p:cNvSpPr/>
          <p:nvPr/>
        </p:nvSpPr>
        <p:spPr>
          <a:xfrm>
            <a:off x="29520" y="5288400"/>
            <a:ext cx="91584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Arial"/>
              </a:rPr>
              <a:t>Регулярная смена положения тела и конечностей способствует как предупреждению застойных явлений в легких, так и существенно снижает риск появления пролежней</a:t>
            </a:r>
            <a:endParaRPr/>
          </a:p>
        </p:txBody>
      </p:sp>
      <p:pic>
        <p:nvPicPr>
          <p:cNvPr id="235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9143640" cy="508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Рисунок 235"/>
          <p:cNvPicPr/>
          <p:nvPr/>
        </p:nvPicPr>
        <p:blipFill>
          <a:blip r:embed="rId2" cstate="print"/>
          <a:stretch/>
        </p:blipFill>
        <p:spPr>
          <a:xfrm>
            <a:off x="56880" y="72000"/>
            <a:ext cx="3687120" cy="6857640"/>
          </a:xfrm>
          <a:prstGeom prst="rect">
            <a:avLst/>
          </a:prstGeom>
          <a:ln>
            <a:noFill/>
          </a:ln>
        </p:spPr>
      </p:pic>
      <p:sp>
        <p:nvSpPr>
          <p:cNvPr id="237" name="TextShape 1"/>
          <p:cNvSpPr txBox="1"/>
          <p:nvPr/>
        </p:nvSpPr>
        <p:spPr>
          <a:xfrm>
            <a:off x="3672000" y="144000"/>
            <a:ext cx="5095080" cy="5519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200">
                <a:latin typeface="Arial"/>
              </a:rPr>
              <a:t>Положение «</a:t>
            </a:r>
            <a:r>
              <a:rPr lang="ru-RU" sz="2200" b="1" u="sng">
                <a:latin typeface="Arial"/>
              </a:rPr>
              <a:t>лежа на спине</a:t>
            </a:r>
            <a:r>
              <a:rPr lang="ru-RU" sz="2200">
                <a:latin typeface="Arial"/>
              </a:rPr>
              <a:t>»</a:t>
            </a:r>
            <a:endParaRPr/>
          </a:p>
          <a:p>
            <a:endParaRPr/>
          </a:p>
          <a:p>
            <a:r>
              <a:rPr lang="ru-RU" sz="2200">
                <a:latin typeface="Arial"/>
              </a:rPr>
              <a:t>1. Голова свободно расположена на подушке.</a:t>
            </a:r>
            <a:endParaRPr/>
          </a:p>
          <a:p>
            <a:r>
              <a:rPr lang="ru-RU" sz="2200">
                <a:latin typeface="Arial"/>
              </a:rPr>
              <a:t>2. Плечи — на подушках.</a:t>
            </a:r>
            <a:endParaRPr/>
          </a:p>
          <a:p>
            <a:r>
              <a:rPr lang="ru-RU" sz="2200">
                <a:latin typeface="Arial"/>
              </a:rPr>
              <a:t>3. Пораженная рука лежит на подушке, она слегка отведена от туловища, разогнута в локте, запястье и пальцы выпрямлены.</a:t>
            </a:r>
            <a:endParaRPr/>
          </a:p>
          <a:p>
            <a:r>
              <a:rPr lang="ru-RU" sz="2200">
                <a:latin typeface="Arial"/>
              </a:rPr>
              <a:t>4. Пораженная нога выпрямлена и поддерживается подушкой.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Рисунок 237"/>
          <p:cNvPicPr/>
          <p:nvPr/>
        </p:nvPicPr>
        <p:blipFill>
          <a:blip r:embed="rId2" cstate="print"/>
          <a:stretch/>
        </p:blipFill>
        <p:spPr>
          <a:xfrm>
            <a:off x="72000" y="0"/>
            <a:ext cx="4824000" cy="6840000"/>
          </a:xfrm>
          <a:prstGeom prst="rect">
            <a:avLst/>
          </a:prstGeom>
          <a:ln>
            <a:noFill/>
          </a:ln>
        </p:spPr>
      </p:pic>
      <p:sp>
        <p:nvSpPr>
          <p:cNvPr id="239" name="TextShape 1"/>
          <p:cNvSpPr txBox="1"/>
          <p:nvPr/>
        </p:nvSpPr>
        <p:spPr>
          <a:xfrm>
            <a:off x="4701240" y="645480"/>
            <a:ext cx="4370760" cy="5906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200">
                <a:latin typeface="Arial"/>
              </a:rPr>
              <a:t> Положение «</a:t>
            </a:r>
            <a:r>
              <a:rPr lang="ru-RU" sz="2200" b="1" u="sng">
                <a:latin typeface="Arial"/>
              </a:rPr>
              <a:t>лежа на здоровой стороне</a:t>
            </a:r>
            <a:r>
              <a:rPr lang="ru-RU" sz="2200">
                <a:latin typeface="Arial"/>
              </a:rPr>
              <a:t>» </a:t>
            </a:r>
            <a:endParaRPr/>
          </a:p>
          <a:p>
            <a:endParaRPr/>
          </a:p>
          <a:p>
            <a:r>
              <a:rPr lang="ru-RU" sz="2200">
                <a:latin typeface="Arial"/>
              </a:rPr>
              <a:t>1. Голова удобно располагается на одной линии с туловищем.</a:t>
            </a:r>
            <a:endParaRPr/>
          </a:p>
          <a:p>
            <a:r>
              <a:rPr lang="ru-RU" sz="2200">
                <a:latin typeface="Arial"/>
              </a:rPr>
              <a:t>2. Пораженное плечо и туловище наклонены вперед.</a:t>
            </a:r>
            <a:endParaRPr/>
          </a:p>
          <a:p>
            <a:r>
              <a:rPr lang="ru-RU" sz="2200">
                <a:latin typeface="Arial"/>
              </a:rPr>
              <a:t>3. Пораженная рука — на подушке, согнута в плече под углом около 100 градусов.</a:t>
            </a:r>
            <a:endParaRPr/>
          </a:p>
          <a:p>
            <a:r>
              <a:rPr lang="ru-RU" sz="2200">
                <a:latin typeface="Arial"/>
              </a:rPr>
              <a:t>4. Пораженная нога уложена на подушку, бедро и колено слегка согнуты.</a:t>
            </a:r>
            <a:endParaRPr/>
          </a:p>
          <a:p>
            <a:r>
              <a:rPr lang="ru-RU" sz="2200">
                <a:latin typeface="Arial"/>
              </a:rPr>
              <a:t>5. Здоровая рука находится в позиции, удобной для пациента.</a:t>
            </a:r>
            <a:endParaRPr/>
          </a:p>
          <a:p>
            <a:r>
              <a:rPr lang="ru-RU" sz="2200">
                <a:latin typeface="Arial"/>
              </a:rPr>
              <a:t>6. Здоровая нога: бедро и колено разогнуты.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Рисунок 239"/>
          <p:cNvPicPr/>
          <p:nvPr/>
        </p:nvPicPr>
        <p:blipFill>
          <a:blip r:embed="rId2" cstate="print"/>
          <a:stretch/>
        </p:blipFill>
        <p:spPr>
          <a:xfrm>
            <a:off x="0" y="0"/>
            <a:ext cx="4320000" cy="6857640"/>
          </a:xfrm>
          <a:prstGeom prst="rect">
            <a:avLst/>
          </a:prstGeom>
          <a:ln>
            <a:noFill/>
          </a:ln>
        </p:spPr>
      </p:pic>
      <p:sp>
        <p:nvSpPr>
          <p:cNvPr id="241" name="TextShape 1"/>
          <p:cNvSpPr txBox="1"/>
          <p:nvPr/>
        </p:nvSpPr>
        <p:spPr>
          <a:xfrm>
            <a:off x="4248000" y="0"/>
            <a:ext cx="4824000" cy="791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200">
                <a:latin typeface="Arial"/>
              </a:rPr>
              <a:t>Положение «</a:t>
            </a:r>
            <a:r>
              <a:rPr lang="ru-RU" sz="2200" b="1" u="sng">
                <a:latin typeface="Arial"/>
              </a:rPr>
              <a:t>лежа на пораженной стороне</a:t>
            </a:r>
            <a:r>
              <a:rPr lang="ru-RU" sz="2200">
                <a:latin typeface="Arial"/>
              </a:rPr>
              <a:t>»</a:t>
            </a:r>
            <a:endParaRPr/>
          </a:p>
          <a:p>
            <a:endParaRPr/>
          </a:p>
          <a:p>
            <a:r>
              <a:rPr lang="ru-RU" sz="2200">
                <a:latin typeface="Arial"/>
              </a:rPr>
              <a:t>1. Голова удобно расположена.</a:t>
            </a:r>
            <a:endParaRPr/>
          </a:p>
          <a:p>
            <a:r>
              <a:rPr lang="ru-RU" sz="2200">
                <a:latin typeface="Arial"/>
              </a:rPr>
              <a:t>2. Туловище слегка повернуто назад, поддерживается подушкой со спины и снизу.</a:t>
            </a:r>
            <a:endParaRPr/>
          </a:p>
          <a:p>
            <a:r>
              <a:rPr lang="ru-RU" sz="2200">
                <a:latin typeface="Arial"/>
              </a:rPr>
              <a:t>3. Пораженное плечо выдвинуто вперед и ротировано кнаружи.</a:t>
            </a:r>
            <a:endParaRPr/>
          </a:p>
          <a:p>
            <a:r>
              <a:rPr lang="ru-RU" sz="2200">
                <a:latin typeface="Arial"/>
              </a:rPr>
              <a:t>4. Пораженная рука удобно уложена на табуретку рядом с кроватью, максимально разогнута в локтевом суставе, ладонь направлена вверх.</a:t>
            </a:r>
            <a:endParaRPr/>
          </a:p>
          <a:p>
            <a:r>
              <a:rPr lang="ru-RU" sz="2200">
                <a:latin typeface="Arial"/>
              </a:rPr>
              <a:t>5. Пораженная нога разогнута в тазобедренном суставе, колено слегка согнуто.</a:t>
            </a:r>
            <a:endParaRPr/>
          </a:p>
          <a:p>
            <a:r>
              <a:rPr lang="ru-RU" sz="2200">
                <a:latin typeface="Arial"/>
              </a:rPr>
              <a:t>6. Здоровая рука лежит на туловище или на подушке.</a:t>
            </a:r>
            <a:endParaRPr/>
          </a:p>
          <a:p>
            <a:r>
              <a:rPr lang="ru-RU" sz="2200">
                <a:latin typeface="Arial"/>
              </a:rPr>
              <a:t>7. Здоровая нога в «шаговом» положении на подушке, колено и бедро слегка согнуты.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Рисунок 241"/>
          <p:cNvPicPr/>
          <p:nvPr/>
        </p:nvPicPr>
        <p:blipFill>
          <a:blip r:embed="rId2" cstate="print"/>
          <a:stretch/>
        </p:blipFill>
        <p:spPr>
          <a:xfrm>
            <a:off x="1160640" y="-18360"/>
            <a:ext cx="6831360" cy="4050360"/>
          </a:xfrm>
          <a:prstGeom prst="rect">
            <a:avLst/>
          </a:prstGeom>
          <a:ln>
            <a:noFill/>
          </a:ln>
        </p:spPr>
      </p:pic>
      <p:sp>
        <p:nvSpPr>
          <p:cNvPr id="243" name="TextShape 1"/>
          <p:cNvSpPr txBox="1"/>
          <p:nvPr/>
        </p:nvSpPr>
        <p:spPr>
          <a:xfrm>
            <a:off x="23760" y="4101120"/>
            <a:ext cx="9108360" cy="2277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200">
                <a:latin typeface="Arial"/>
              </a:rPr>
              <a:t>Поворот через здоровую сторону </a:t>
            </a:r>
            <a:endParaRPr/>
          </a:p>
          <a:p>
            <a:r>
              <a:rPr lang="ru-RU" sz="2200">
                <a:latin typeface="Arial"/>
              </a:rPr>
              <a:t>1. </a:t>
            </a:r>
            <a:r>
              <a:rPr lang="ru-RU" sz="2200" strike="noStrike">
                <a:solidFill>
                  <a:srgbClr val="000000"/>
                </a:solidFill>
                <a:latin typeface="Arial"/>
                <a:ea typeface="Arial"/>
              </a:rPr>
              <a:t>В положении «лежа на спине» пациент здоровой рукой берет парализованную руку и поднимает обе руки над головой. </a:t>
            </a:r>
            <a:endParaRPr/>
          </a:p>
          <a:p>
            <a:r>
              <a:rPr lang="ru-RU" sz="2200">
                <a:latin typeface="Arial"/>
              </a:rPr>
              <a:t>2. Помощник помогает согнуть парализованную ногу и, придерживая пациента за пораженную ногу в области таза и подошвенной стороны стопы, поворачивает туловище в сторону здоровой половины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35280" cy="538481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БСМП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г.Набережные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Челны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lon8_Comp1\Desktop\a23405ecb3a8246893b1ac11b0d4a8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799129"/>
            <a:ext cx="7848873" cy="604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336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5" name="CustomShape 2"/>
          <p:cNvSpPr/>
          <p:nvPr/>
        </p:nvSpPr>
        <p:spPr>
          <a:xfrm>
            <a:off x="0" y="5157360"/>
            <a:ext cx="903600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strike="noStrike">
                <a:solidFill>
                  <a:srgbClr val="000000"/>
                </a:solidFill>
                <a:latin typeface="Arial"/>
              </a:rPr>
              <a:t>Недопустимо поворачивать пациента через пораженное плечо. Это чаще всего приводит к развитию синдрома «болевого  плеча»</a:t>
            </a:r>
            <a:endParaRPr/>
          </a:p>
        </p:txBody>
      </p:sp>
      <p:pic>
        <p:nvPicPr>
          <p:cNvPr id="246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520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Рисунок 246"/>
          <p:cNvPicPr/>
          <p:nvPr/>
        </p:nvPicPr>
        <p:blipFill>
          <a:blip r:embed="rId2" cstate="print"/>
          <a:stretch/>
        </p:blipFill>
        <p:spPr>
          <a:xfrm>
            <a:off x="9720" y="87840"/>
            <a:ext cx="4382280" cy="3512160"/>
          </a:xfrm>
          <a:prstGeom prst="rect">
            <a:avLst/>
          </a:prstGeom>
          <a:ln>
            <a:noFill/>
          </a:ln>
        </p:spPr>
      </p:pic>
      <p:pic>
        <p:nvPicPr>
          <p:cNvPr id="248" name="Рисунок 247"/>
          <p:cNvPicPr/>
          <p:nvPr/>
        </p:nvPicPr>
        <p:blipFill>
          <a:blip r:embed="rId3" cstate="print"/>
          <a:stretch/>
        </p:blipFill>
        <p:spPr>
          <a:xfrm>
            <a:off x="4680000" y="2326680"/>
            <a:ext cx="4392000" cy="4081320"/>
          </a:xfrm>
          <a:prstGeom prst="rect">
            <a:avLst/>
          </a:prstGeom>
          <a:ln>
            <a:noFill/>
          </a:ln>
        </p:spPr>
      </p:pic>
      <p:sp>
        <p:nvSpPr>
          <p:cNvPr id="249" name="TextShape 1"/>
          <p:cNvSpPr txBox="1"/>
          <p:nvPr/>
        </p:nvSpPr>
        <p:spPr>
          <a:xfrm>
            <a:off x="418320" y="3578400"/>
            <a:ext cx="4189680" cy="77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800">
                <a:latin typeface="Arial"/>
              </a:rPr>
              <a:t>подкладное судно</a:t>
            </a:r>
            <a:endParaRPr/>
          </a:p>
          <a:p>
            <a:endParaRPr/>
          </a:p>
        </p:txBody>
      </p:sp>
      <p:sp>
        <p:nvSpPr>
          <p:cNvPr id="250" name="TextShape 2"/>
          <p:cNvSpPr txBox="1"/>
          <p:nvPr/>
        </p:nvSpPr>
        <p:spPr>
          <a:xfrm>
            <a:off x="5760000" y="6332400"/>
            <a:ext cx="3312000" cy="77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800">
                <a:latin typeface="Arial"/>
              </a:rPr>
              <a:t>Мочеприемник</a:t>
            </a:r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Рисунок 250"/>
          <p:cNvPicPr/>
          <p:nvPr/>
        </p:nvPicPr>
        <p:blipFill>
          <a:blip r:embed="rId2" cstate="print"/>
          <a:stretch/>
        </p:blipFill>
        <p:spPr>
          <a:xfrm>
            <a:off x="2102040" y="648000"/>
            <a:ext cx="5097960" cy="3929040"/>
          </a:xfrm>
          <a:prstGeom prst="rect">
            <a:avLst/>
          </a:prstGeom>
          <a:ln>
            <a:noFill/>
          </a:ln>
        </p:spPr>
      </p:pic>
      <p:sp>
        <p:nvSpPr>
          <p:cNvPr id="252" name="TextShape 1"/>
          <p:cNvSpPr txBox="1"/>
          <p:nvPr/>
        </p:nvSpPr>
        <p:spPr>
          <a:xfrm>
            <a:off x="216000" y="4516560"/>
            <a:ext cx="8778960" cy="245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600">
                <a:latin typeface="Arial"/>
              </a:rPr>
              <a:t>Если пострадавший не контролирует мочеиспускание, следует использовать памперсы или чистые пеленки. Не реже двух раз в день необходимо обмывать кожу половых органов и заднего прохода слабым раствором марганцовки и обтирать марлевым тампоном.</a:t>
            </a:r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Рисунок 252"/>
          <p:cNvPicPr/>
          <p:nvPr/>
        </p:nvPicPr>
        <p:blipFill>
          <a:blip r:embed="rId2" cstate="print"/>
          <a:srcRect l="40000" t="40000" r="40000" b="40000"/>
          <a:stretch/>
        </p:blipFill>
        <p:spPr>
          <a:xfrm>
            <a:off x="251520" y="2808000"/>
            <a:ext cx="4428480" cy="3516840"/>
          </a:xfrm>
          <a:prstGeom prst="rect">
            <a:avLst/>
          </a:prstGeom>
          <a:ln>
            <a:noFill/>
          </a:ln>
        </p:spPr>
      </p:pic>
      <p:pic>
        <p:nvPicPr>
          <p:cNvPr id="254" name="Рисунок 253"/>
          <p:cNvPicPr/>
          <p:nvPr/>
        </p:nvPicPr>
        <p:blipFill>
          <a:blip r:embed="rId3" cstate="print"/>
          <a:stretch/>
        </p:blipFill>
        <p:spPr>
          <a:xfrm>
            <a:off x="4896000" y="72000"/>
            <a:ext cx="4176000" cy="2952000"/>
          </a:xfrm>
          <a:prstGeom prst="rect">
            <a:avLst/>
          </a:prstGeom>
          <a:ln>
            <a:noFill/>
          </a:ln>
        </p:spPr>
      </p:pic>
      <p:sp>
        <p:nvSpPr>
          <p:cNvPr id="255" name="TextShape 1"/>
          <p:cNvSpPr txBox="1"/>
          <p:nvPr/>
        </p:nvSpPr>
        <p:spPr>
          <a:xfrm>
            <a:off x="648000" y="6264000"/>
            <a:ext cx="4693680" cy="723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>
                <a:latin typeface="Arial"/>
              </a:rPr>
              <a:t>газоотводная трубка</a:t>
            </a:r>
            <a:endParaRPr/>
          </a:p>
          <a:p>
            <a:endParaRPr/>
          </a:p>
        </p:txBody>
      </p:sp>
      <p:sp>
        <p:nvSpPr>
          <p:cNvPr id="256" name="TextShape 2"/>
          <p:cNvSpPr txBox="1"/>
          <p:nvPr/>
        </p:nvSpPr>
        <p:spPr>
          <a:xfrm>
            <a:off x="4824000" y="3096000"/>
            <a:ext cx="4320000" cy="112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600">
                <a:latin typeface="Arial"/>
              </a:rPr>
              <a:t>резиновая клизма или кружка Эсмарха</a:t>
            </a:r>
            <a:r>
              <a:rPr lang="ru-RU" sz="1000">
                <a:latin typeface="Arial"/>
              </a:rPr>
              <a:t> </a:t>
            </a:r>
            <a:endParaRPr/>
          </a:p>
          <a:p>
            <a:endParaRPr/>
          </a:p>
        </p:txBody>
      </p:sp>
      <p:pic>
        <p:nvPicPr>
          <p:cNvPr id="9218" name="Picture 2" descr="http://static.tabletochka.com.ua/images/tmc-groups/001600/001530-mediu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284984"/>
            <a:ext cx="3038475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Рисунок 256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4000" cy="4392000"/>
          </a:xfrm>
          <a:prstGeom prst="rect">
            <a:avLst/>
          </a:prstGeom>
          <a:ln>
            <a:noFill/>
          </a:ln>
        </p:spPr>
      </p:pic>
      <p:sp>
        <p:nvSpPr>
          <p:cNvPr id="258" name="TextShape 1"/>
          <p:cNvSpPr txBox="1"/>
          <p:nvPr/>
        </p:nvSpPr>
        <p:spPr>
          <a:xfrm>
            <a:off x="0" y="4464000"/>
            <a:ext cx="9144000" cy="2659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000">
                <a:latin typeface="Arial"/>
              </a:rPr>
              <a:t>При нарушенном глотании пациента кормят через зонд, применяют загустители пищи.</a:t>
            </a:r>
            <a:endParaRPr/>
          </a:p>
          <a:p>
            <a:r>
              <a:rPr lang="ru-RU" sz="2000">
                <a:latin typeface="Arial"/>
              </a:rPr>
              <a:t>Объём разово вводимой смеси составляет около 250 мл, кратность введения 3-4 раза в сутки. Вводимая через зонд жидкая пища должна быть предварительно процежена через марлю и подогрета до температуры 40°С. После кормления через зонд пропускают 20-40 мл теплой воды</a:t>
            </a:r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Рисунок 258"/>
          <p:cNvPicPr/>
          <p:nvPr/>
        </p:nvPicPr>
        <p:blipFill>
          <a:blip r:embed="rId2" cstate="print"/>
          <a:stretch/>
        </p:blipFill>
        <p:spPr>
          <a:xfrm>
            <a:off x="72000" y="72000"/>
            <a:ext cx="9072000" cy="5142960"/>
          </a:xfrm>
          <a:prstGeom prst="rect">
            <a:avLst/>
          </a:prstGeom>
          <a:ln>
            <a:noFill/>
          </a:ln>
        </p:spPr>
      </p:pic>
      <p:sp>
        <p:nvSpPr>
          <p:cNvPr id="260" name="TextShape 1"/>
          <p:cNvSpPr txBox="1"/>
          <p:nvPr/>
        </p:nvSpPr>
        <p:spPr>
          <a:xfrm>
            <a:off x="144000" y="5688000"/>
            <a:ext cx="8928000" cy="77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800">
                <a:latin typeface="Arial"/>
              </a:rPr>
              <a:t>Основа — легкоусваиваемые продукты</a:t>
            </a:r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Рисунок 260"/>
          <p:cNvPicPr/>
          <p:nvPr/>
        </p:nvPicPr>
        <p:blipFill>
          <a:blip r:embed="rId2" cstate="print"/>
          <a:stretch/>
        </p:blipFill>
        <p:spPr>
          <a:xfrm>
            <a:off x="1224000" y="0"/>
            <a:ext cx="6742440" cy="4609080"/>
          </a:xfrm>
          <a:prstGeom prst="rect">
            <a:avLst/>
          </a:prstGeom>
          <a:ln>
            <a:noFill/>
          </a:ln>
        </p:spPr>
      </p:pic>
      <p:sp>
        <p:nvSpPr>
          <p:cNvPr id="262" name="TextShape 1"/>
          <p:cNvSpPr txBox="1"/>
          <p:nvPr/>
        </p:nvSpPr>
        <p:spPr>
          <a:xfrm>
            <a:off x="62640" y="4176000"/>
            <a:ext cx="9297360" cy="2883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200">
                <a:latin typeface="Arial"/>
              </a:rPr>
              <a:t>Лежачих, с ненарушенным глотательном рефлексом, кормят в удобном для них или предписанном врачом положении. Во время кормления голова больного должна быть немного приподнята, чтобы не произошло попадания пищи в дыхательные пути. Пациента располагают в полусидячем положении. Можно использовать специальные столики, которые устанавливают на постели на необходимом уровне. Шею и грудь покрывают фартуком или салфеткой.</a:t>
            </a:r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Рисунок 262"/>
          <p:cNvPicPr/>
          <p:nvPr/>
        </p:nvPicPr>
        <p:blipFill>
          <a:blip r:embed="rId2" cstate="print"/>
          <a:stretch/>
        </p:blipFill>
        <p:spPr>
          <a:xfrm>
            <a:off x="2016000" y="396360"/>
            <a:ext cx="4963680" cy="3923640"/>
          </a:xfrm>
          <a:prstGeom prst="rect">
            <a:avLst/>
          </a:prstGeom>
          <a:ln>
            <a:noFill/>
          </a:ln>
        </p:spPr>
      </p:pic>
      <p:sp>
        <p:nvSpPr>
          <p:cNvPr id="264" name="TextShape 1"/>
          <p:cNvSpPr txBox="1"/>
          <p:nvPr/>
        </p:nvSpPr>
        <p:spPr>
          <a:xfrm>
            <a:off x="360000" y="5112000"/>
            <a:ext cx="9072000" cy="1968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800">
                <a:latin typeface="Arial"/>
              </a:rPr>
              <a:t>Кормить можно с ложки, а для питья и приема жидкой пищи следует использовать специальные поильники.</a:t>
            </a:r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Picture 2"/>
          <p:cNvPicPr/>
          <p:nvPr/>
        </p:nvPicPr>
        <p:blipFill>
          <a:blip r:embed="rId2" cstate="print"/>
          <a:stretch/>
        </p:blipFill>
        <p:spPr>
          <a:xfrm>
            <a:off x="1115640" y="0"/>
            <a:ext cx="6948000" cy="4631760"/>
          </a:xfrm>
          <a:prstGeom prst="rect">
            <a:avLst/>
          </a:prstGeom>
          <a:ln>
            <a:noFill/>
          </a:ln>
        </p:spPr>
      </p:pic>
      <p:sp>
        <p:nvSpPr>
          <p:cNvPr id="266" name="CustomShape 1"/>
          <p:cNvSpPr/>
          <p:nvPr/>
        </p:nvSpPr>
        <p:spPr>
          <a:xfrm>
            <a:off x="0" y="4725000"/>
            <a:ext cx="9036000" cy="20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К пациенту, перенесшему мозговой инсульт, всегда следует приближаться с больной стороны, чтобы он стремился поворачивать туда голову.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Рисунок 266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003232" cy="701412"/>
          </a:xfrm>
        </p:spPr>
        <p:txBody>
          <a:bodyPr/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операционная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412"/>
            <a:ext cx="8964487" cy="59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881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9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936000" y="2880000"/>
            <a:ext cx="7848000" cy="145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4800">
                <a:latin typeface="Arial"/>
              </a:rPr>
              <a:t> </a:t>
            </a:r>
            <a:r>
              <a:rPr lang="ru-RU" sz="4800">
                <a:solidFill>
                  <a:srgbClr val="FF3333"/>
                </a:solidFill>
                <a:latin typeface="Arial"/>
              </a:rPr>
              <a:t>Спасибо за внимание!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Коллектив отделения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4938"/>
            <a:ext cx="9144000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20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250920" y="1413000"/>
            <a:ext cx="5113080" cy="3311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strike="noStrike">
                <a:solidFill>
                  <a:srgbClr val="000000"/>
                </a:solidFill>
                <a:latin typeface="Arial"/>
              </a:rPr>
              <a:t>В России заболеваемость Инсультом составляет более 450 тысяч </a:t>
            </a:r>
            <a:r>
              <a:rPr lang="ru-RU" b="1" u="sng" strike="noStrike">
                <a:solidFill>
                  <a:srgbClr val="000000"/>
                </a:solidFill>
                <a:latin typeface="Arial"/>
              </a:rPr>
              <a:t>новых</a:t>
            </a:r>
            <a:r>
              <a:rPr lang="ru-RU" b="1" strike="noStrike">
                <a:solidFill>
                  <a:srgbClr val="000000"/>
                </a:solidFill>
                <a:latin typeface="Arial"/>
              </a:rPr>
              <a:t> инсультов </a:t>
            </a:r>
            <a:r>
              <a:rPr lang="ru-RU" b="1" u="sng" strike="noStrike">
                <a:solidFill>
                  <a:srgbClr val="000000"/>
                </a:solidFill>
                <a:latin typeface="Arial"/>
              </a:rPr>
              <a:t>в год!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r>
              <a:rPr lang="ru-RU" strike="noStrike">
                <a:solidFill>
                  <a:srgbClr val="000000"/>
                </a:solidFill>
                <a:latin typeface="Arial"/>
              </a:rPr>
              <a:t>В мире ежегодно регистрируется 15 млн. инсультов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r>
              <a:rPr lang="ru-RU" sz="2400" b="1" u="sng" strike="noStrike">
                <a:solidFill>
                  <a:srgbClr val="FF0000"/>
                </a:solidFill>
                <a:latin typeface="Arial"/>
              </a:rPr>
              <a:t>Инсульт</a:t>
            </a:r>
            <a:r>
              <a:rPr lang="ru-RU" sz="2400" b="1" strike="noStrike">
                <a:solidFill>
                  <a:srgbClr val="000000"/>
                </a:solidFill>
                <a:latin typeface="Arial"/>
              </a:rPr>
              <a:t> = острое нарушение мозгового кровообращения с развитием симптомов поражения центральной нервной системы.</a:t>
            </a:r>
            <a:endParaRPr/>
          </a:p>
        </p:txBody>
      </p:sp>
      <p:sp>
        <p:nvSpPr>
          <p:cNvPr id="203" name="CustomShape 2"/>
          <p:cNvSpPr/>
          <p:nvPr/>
        </p:nvSpPr>
        <p:spPr>
          <a:xfrm>
            <a:off x="0" y="3043080"/>
            <a:ext cx="914364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3"/>
          <p:cNvSpPr/>
          <p:nvPr/>
        </p:nvSpPr>
        <p:spPr>
          <a:xfrm>
            <a:off x="3276720" y="5084640"/>
            <a:ext cx="453672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strike="noStrike">
                <a:solidFill>
                  <a:srgbClr val="000000"/>
                </a:solidFill>
                <a:latin typeface="Arial"/>
              </a:rPr>
              <a:t>Виды Инсульта: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Arial"/>
              </a:rPr>
              <a:t> Кровоизлияние в мозг </a:t>
            </a:r>
            <a:endParaRPr/>
          </a:p>
          <a:p>
            <a:pPr>
              <a:lnSpc>
                <a:spcPct val="100000"/>
              </a:lnSpc>
            </a:pPr>
            <a:r>
              <a:rPr lang="ru-RU" i="1" strike="noStrike">
                <a:solidFill>
                  <a:srgbClr val="000000"/>
                </a:solidFill>
                <a:latin typeface="Arial"/>
              </a:rPr>
              <a:t>(</a:t>
            </a:r>
            <a:r>
              <a:rPr lang="ru-RU" b="1" i="1" strike="noStrike">
                <a:solidFill>
                  <a:srgbClr val="FF0000"/>
                </a:solidFill>
                <a:latin typeface="Arial"/>
              </a:rPr>
              <a:t>геморрагический инсульт</a:t>
            </a:r>
            <a:r>
              <a:rPr lang="ru-RU" i="1" strike="noStrike">
                <a:solidFill>
                  <a:srgbClr val="000000"/>
                </a:solidFill>
                <a:latin typeface="Arial"/>
              </a:rPr>
              <a:t>)</a:t>
            </a:r>
            <a:r>
              <a:rPr lang="ru-RU" strike="noStrike">
                <a:solidFill>
                  <a:srgbClr val="000000"/>
                </a:solidFill>
                <a:latin typeface="Arial"/>
              </a:rPr>
              <a:t> – 20%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Arial"/>
              </a:rPr>
              <a:t> Инфаркт мозга</a:t>
            </a:r>
            <a:endParaRPr/>
          </a:p>
          <a:p>
            <a:pPr>
              <a:lnSpc>
                <a:spcPct val="100000"/>
              </a:lnSpc>
            </a:pPr>
            <a:r>
              <a:rPr lang="ru-RU" i="1" strike="noStrike">
                <a:solidFill>
                  <a:srgbClr val="000000"/>
                </a:solidFill>
                <a:latin typeface="Arial"/>
              </a:rPr>
              <a:t>(</a:t>
            </a:r>
            <a:r>
              <a:rPr lang="ru-RU" b="1" i="1" strike="noStrike">
                <a:solidFill>
                  <a:srgbClr val="FF0000"/>
                </a:solidFill>
                <a:latin typeface="Arial"/>
              </a:rPr>
              <a:t>ишемический инсульт</a:t>
            </a:r>
            <a:r>
              <a:rPr lang="ru-RU" i="1" strike="noStrike">
                <a:solidFill>
                  <a:srgbClr val="000000"/>
                </a:solidFill>
                <a:latin typeface="Arial"/>
              </a:rPr>
              <a:t>)</a:t>
            </a:r>
            <a:r>
              <a:rPr lang="ru-RU" strike="noStrike">
                <a:solidFill>
                  <a:srgbClr val="000000"/>
                </a:solidFill>
                <a:latin typeface="Arial"/>
              </a:rPr>
              <a:t> – 80%</a:t>
            </a:r>
            <a:endParaRPr/>
          </a:p>
        </p:txBody>
      </p:sp>
      <p:sp>
        <p:nvSpPr>
          <p:cNvPr id="205" name="CustomShape 4"/>
          <p:cNvSpPr/>
          <p:nvPr/>
        </p:nvSpPr>
        <p:spPr>
          <a:xfrm rot="5400000" flipH="1">
            <a:off x="2368800" y="4911480"/>
            <a:ext cx="1093320" cy="720360"/>
          </a:xfrm>
          <a:prstGeom prst="bentConnector2">
            <a:avLst/>
          </a:prstGeom>
          <a:noFill/>
          <a:ln w="4428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5"/>
          <p:cNvSpPr/>
          <p:nvPr/>
        </p:nvSpPr>
        <p:spPr>
          <a:xfrm rot="5400000" flipH="1">
            <a:off x="1655640" y="4832640"/>
            <a:ext cx="1584000" cy="1368000"/>
          </a:xfrm>
          <a:prstGeom prst="bentConnector3">
            <a:avLst>
              <a:gd name="adj1" fmla="val 101602"/>
            </a:avLst>
          </a:prstGeom>
          <a:noFill/>
          <a:ln w="4428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7" name="Рисунок 206"/>
          <p:cNvPicPr/>
          <p:nvPr/>
        </p:nvPicPr>
        <p:blipFill>
          <a:blip r:embed="rId2" cstate="print"/>
          <a:stretch/>
        </p:blipFill>
        <p:spPr>
          <a:xfrm>
            <a:off x="4824000" y="1368000"/>
            <a:ext cx="3960000" cy="37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>
                <a:solidFill>
                  <a:srgbClr val="000000"/>
                </a:solidFill>
                <a:latin typeface="Arial"/>
              </a:rPr>
              <a:t>Последствия </a:t>
            </a:r>
            <a:r>
              <a:rPr lang="ru-RU" sz="4400" b="1" strike="noStrike">
                <a:solidFill>
                  <a:srgbClr val="FF0000"/>
                </a:solidFill>
                <a:latin typeface="Arial"/>
              </a:rPr>
              <a:t>Инсульта</a:t>
            </a:r>
            <a:endParaRPr/>
          </a:p>
        </p:txBody>
      </p:sp>
      <p:sp>
        <p:nvSpPr>
          <p:cNvPr id="209" name="TextShape 2"/>
          <p:cNvSpPr txBox="1"/>
          <p:nvPr/>
        </p:nvSpPr>
        <p:spPr>
          <a:xfrm>
            <a:off x="539640" y="1341360"/>
            <a:ext cx="82292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Нарушение двигательной активности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2400" strike="noStrike">
                <a:solidFill>
                  <a:srgbClr val="000000"/>
                </a:solidFill>
                <a:latin typeface="Arial"/>
              </a:rPr>
              <a:t>(Паралич, парез, нарушение координации и ловкости)</a:t>
            </a:r>
            <a:endParaRPr/>
          </a:p>
        </p:txBody>
      </p:sp>
      <p:pic>
        <p:nvPicPr>
          <p:cNvPr id="210" name="Picture 5"/>
          <p:cNvPicPr/>
          <p:nvPr/>
        </p:nvPicPr>
        <p:blipFill>
          <a:blip r:embed="rId2" cstate="print"/>
          <a:stretch/>
        </p:blipFill>
        <p:spPr>
          <a:xfrm>
            <a:off x="684360" y="3068640"/>
            <a:ext cx="2857320" cy="2857320"/>
          </a:xfrm>
          <a:prstGeom prst="rect">
            <a:avLst/>
          </a:prstGeom>
          <a:ln>
            <a:noFill/>
          </a:ln>
        </p:spPr>
      </p:pic>
      <p:pic>
        <p:nvPicPr>
          <p:cNvPr id="211" name="Picture 6"/>
          <p:cNvPicPr/>
          <p:nvPr/>
        </p:nvPicPr>
        <p:blipFill>
          <a:blip r:embed="rId3" cstate="print"/>
          <a:stretch/>
        </p:blipFill>
        <p:spPr>
          <a:xfrm>
            <a:off x="4951440" y="2565360"/>
            <a:ext cx="2639520" cy="395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3" name="Picture 3"/>
          <p:cNvPicPr/>
          <p:nvPr/>
        </p:nvPicPr>
        <p:blipFill>
          <a:blip r:embed="rId2" cstate="print"/>
          <a:stretch/>
        </p:blipFill>
        <p:spPr>
          <a:xfrm>
            <a:off x="2267640" y="0"/>
            <a:ext cx="4824000" cy="4879800"/>
          </a:xfrm>
          <a:prstGeom prst="rect">
            <a:avLst/>
          </a:prstGeom>
          <a:ln>
            <a:noFill/>
          </a:ln>
        </p:spPr>
      </p:pic>
      <p:sp>
        <p:nvSpPr>
          <p:cNvPr id="214" name="TextShape 2"/>
          <p:cNvSpPr txBox="1"/>
          <p:nvPr/>
        </p:nvSpPr>
        <p:spPr>
          <a:xfrm>
            <a:off x="-3240" y="4769640"/>
            <a:ext cx="9098280" cy="208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ru-RU" sz="3200" b="1" i="1" strike="noStrike">
                <a:solidFill>
                  <a:srgbClr val="000000"/>
                </a:solidFill>
                <a:latin typeface="Arial"/>
              </a:rPr>
              <a:t>Пневмония</a:t>
            </a:r>
            <a:r>
              <a:rPr lang="ru-RU" sz="3200" strike="noStrike">
                <a:solidFill>
                  <a:srgbClr val="000000"/>
                </a:solidFill>
                <a:latin typeface="Arial"/>
              </a:rPr>
              <a:t> – острое инфекционное воспаление нижних дыхательных путей с обязательным вовлечением легочной ткани (альвеол, бронхов, бронхиол).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Рисунок 214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4000" cy="4536000"/>
          </a:xfrm>
          <a:prstGeom prst="rect">
            <a:avLst/>
          </a:prstGeom>
          <a:ln>
            <a:noFill/>
          </a:ln>
        </p:spPr>
      </p:pic>
      <p:sp>
        <p:nvSpPr>
          <p:cNvPr id="216" name="TextShape 1"/>
          <p:cNvSpPr txBox="1"/>
          <p:nvPr/>
        </p:nvSpPr>
        <p:spPr>
          <a:xfrm>
            <a:off x="71640" y="5328000"/>
            <a:ext cx="9216360" cy="54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strike="noStrike">
                <a:solidFill>
                  <a:srgbClr val="000000"/>
                </a:solidFill>
                <a:latin typeface="Arial"/>
              </a:rPr>
              <a:t>Помещение должно регулярно проветриваться</a:t>
            </a:r>
            <a:r>
              <a:rPr lang="ru-RU" sz="3200" strike="noStrike">
                <a:solidFill>
                  <a:srgbClr val="000000"/>
                </a:solidFill>
                <a:latin typeface="Arial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Рисунок 216"/>
          <p:cNvPicPr/>
          <p:nvPr/>
        </p:nvPicPr>
        <p:blipFill>
          <a:blip r:embed="rId2" cstate="print"/>
          <a:stretch/>
        </p:blipFill>
        <p:spPr>
          <a:xfrm>
            <a:off x="0" y="0"/>
            <a:ext cx="5292000" cy="4896000"/>
          </a:xfrm>
          <a:prstGeom prst="rect">
            <a:avLst/>
          </a:prstGeom>
          <a:ln>
            <a:noFill/>
          </a:ln>
        </p:spPr>
      </p:pic>
      <p:pic>
        <p:nvPicPr>
          <p:cNvPr id="218" name="Рисунок 217"/>
          <p:cNvPicPr/>
          <p:nvPr/>
        </p:nvPicPr>
        <p:blipFill>
          <a:blip r:embed="rId3" cstate="print"/>
          <a:stretch/>
        </p:blipFill>
        <p:spPr>
          <a:xfrm>
            <a:off x="5040000" y="0"/>
            <a:ext cx="4104000" cy="4752000"/>
          </a:xfrm>
          <a:prstGeom prst="rect">
            <a:avLst/>
          </a:prstGeom>
          <a:ln>
            <a:noFill/>
          </a:ln>
        </p:spPr>
      </p:pic>
      <p:sp>
        <p:nvSpPr>
          <p:cNvPr id="219" name="TextShape 1"/>
          <p:cNvSpPr txBox="1"/>
          <p:nvPr/>
        </p:nvSpPr>
        <p:spPr>
          <a:xfrm>
            <a:off x="216000" y="5112000"/>
            <a:ext cx="8784000" cy="1968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800">
                <a:latin typeface="Arial"/>
              </a:rPr>
              <a:t>Больного укрывают одеялом, на голову надевают вязаную шапочку или платок.</a:t>
            </a:r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741</Words>
  <Application>Microsoft Office PowerPoint</Application>
  <PresentationFormat>Экран (4:3)</PresentationFormat>
  <Paragraphs>86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БСМП г.Набережные Челны</vt:lpstr>
      <vt:lpstr>Наша операционная</vt:lpstr>
      <vt:lpstr>Коллектив отделения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Salon8_Comp1</cp:lastModifiedBy>
  <cp:revision>5</cp:revision>
  <dcterms:modified xsi:type="dcterms:W3CDTF">2017-07-27T07:28:47Z</dcterms:modified>
</cp:coreProperties>
</file>